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6" r:id="rId8"/>
    <p:sldId id="261" r:id="rId9"/>
    <p:sldId id="277" r:id="rId10"/>
    <p:sldId id="275" r:id="rId11"/>
    <p:sldId id="262" r:id="rId12"/>
    <p:sldId id="278" r:id="rId13"/>
    <p:sldId id="263" r:id="rId14"/>
    <p:sldId id="264" r:id="rId15"/>
    <p:sldId id="279" r:id="rId16"/>
    <p:sldId id="280" r:id="rId17"/>
    <p:sldId id="266" r:id="rId18"/>
    <p:sldId id="267" r:id="rId19"/>
    <p:sldId id="268" r:id="rId20"/>
    <p:sldId id="281" r:id="rId21"/>
    <p:sldId id="269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8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8B5897-B423-4F0C-82AD-AB8184E1F488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61C4A1-3D0D-4922-BBDA-A067C6F245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ИТОГОВОЕ 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15207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Монолог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t="22035" r="7935" b="45827"/>
          <a:stretch/>
        </p:blipFill>
        <p:spPr bwMode="auto">
          <a:xfrm>
            <a:off x="1187624" y="188640"/>
            <a:ext cx="6682305" cy="42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8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478217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Монолог – 3 балла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532859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Время на подготовку – 1 минута (</a:t>
            </a:r>
            <a:r>
              <a:rPr lang="ru-RU" dirty="0">
                <a:solidFill>
                  <a:srgbClr val="FF0000"/>
                </a:solidFill>
              </a:rPr>
              <a:t>Важно</a:t>
            </a:r>
            <a:r>
              <a:rPr lang="ru-RU" dirty="0"/>
              <a:t>: подумать, какой вид монолога сможешь выполнить)</a:t>
            </a:r>
          </a:p>
          <a:p>
            <a:pPr marL="45720" indent="0">
              <a:buNone/>
            </a:pPr>
            <a:r>
              <a:rPr lang="ru-RU" dirty="0"/>
              <a:t>Критерии оценивания:</a:t>
            </a:r>
          </a:p>
          <a:p>
            <a:pPr marL="45720" indent="0">
              <a:buNone/>
            </a:pPr>
            <a:r>
              <a:rPr lang="ru-RU" dirty="0"/>
              <a:t>Выполнение коммуникативной задачи</a:t>
            </a:r>
          </a:p>
          <a:p>
            <a:pPr marL="45720" indent="0">
              <a:buNone/>
            </a:pPr>
            <a:r>
              <a:rPr lang="ru-RU" dirty="0"/>
              <a:t>Логичность высказывания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20788" r="50999" b="33099"/>
          <a:stretch/>
        </p:blipFill>
        <p:spPr bwMode="auto">
          <a:xfrm>
            <a:off x="5580112" y="260648"/>
            <a:ext cx="3168352" cy="28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2" t="24803" r="7073" b="53244"/>
          <a:stretch/>
        </p:blipFill>
        <p:spPr bwMode="auto">
          <a:xfrm>
            <a:off x="1043608" y="3186676"/>
            <a:ext cx="4824536" cy="20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Монолог – 3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3 балла – 55 человек</a:t>
            </a:r>
          </a:p>
          <a:p>
            <a:r>
              <a:rPr lang="ru-RU" dirty="0" smtClean="0"/>
              <a:t>2 балла – 13 человек</a:t>
            </a:r>
          </a:p>
          <a:p>
            <a:r>
              <a:rPr lang="ru-RU" dirty="0" smtClean="0"/>
              <a:t>1 балл – 2 человека</a:t>
            </a:r>
          </a:p>
          <a:p>
            <a:pPr marL="45720" indent="0">
              <a:buNone/>
            </a:pPr>
            <a:r>
              <a:rPr lang="ru-RU" dirty="0" smtClean="0"/>
              <a:t>Не все пункты плана раскрыли – 11 человек</a:t>
            </a:r>
          </a:p>
          <a:p>
            <a:pPr marL="45720" indent="0">
              <a:buNone/>
            </a:pPr>
            <a:r>
              <a:rPr lang="ru-RU" dirty="0" smtClean="0"/>
              <a:t>Высказывание нелогично – 8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5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Диалог – 3 балла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Без подготовки</a:t>
            </a:r>
          </a:p>
          <a:p>
            <a:pPr marL="45720" indent="0">
              <a:buNone/>
            </a:pPr>
            <a:r>
              <a:rPr lang="ru-RU" sz="2800" dirty="0"/>
              <a:t>Развернутые ответы на 3 вопроса</a:t>
            </a:r>
          </a:p>
          <a:p>
            <a:pPr marL="45720" indent="0">
              <a:buNone/>
            </a:pPr>
            <a:r>
              <a:rPr lang="ru-RU" sz="2800" u="sng" dirty="0"/>
              <a:t>Критерии оценивания</a:t>
            </a:r>
            <a:r>
              <a:rPr lang="ru-RU" sz="2800" dirty="0"/>
              <a:t>:</a:t>
            </a:r>
          </a:p>
          <a:p>
            <a:pPr marL="45720" indent="0">
              <a:buNone/>
            </a:pPr>
            <a:r>
              <a:rPr lang="ru-RU" sz="2800" dirty="0"/>
              <a:t>Выполнение коммуникативной </a:t>
            </a:r>
            <a:r>
              <a:rPr lang="ru-RU" sz="2800" dirty="0" smtClean="0"/>
              <a:t>задачи</a:t>
            </a:r>
          </a:p>
          <a:p>
            <a:pPr marL="45720" indent="0">
              <a:buNone/>
            </a:pPr>
            <a:r>
              <a:rPr lang="ru-RU" sz="2800" dirty="0" smtClean="0"/>
              <a:t>3 человека – 2 балла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723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80919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Грамотность речи – 7 баллов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685800"/>
            <a:ext cx="8568952" cy="43273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b="1" dirty="0"/>
              <a:t>Соблюдение орфоэпических норм </a:t>
            </a:r>
          </a:p>
          <a:p>
            <a:pPr>
              <a:buFontTx/>
              <a:buChar char="-"/>
            </a:pPr>
            <a:r>
              <a:rPr lang="ru-RU" sz="3200" b="1" dirty="0"/>
              <a:t>Соблюдение грамматических норм </a:t>
            </a:r>
          </a:p>
          <a:p>
            <a:pPr>
              <a:buFontTx/>
              <a:buChar char="-"/>
            </a:pPr>
            <a:r>
              <a:rPr lang="ru-RU" sz="3200" b="1" dirty="0"/>
              <a:t>Соблюдение речевых норм </a:t>
            </a:r>
          </a:p>
          <a:p>
            <a:pPr>
              <a:buFontTx/>
              <a:buChar char="-"/>
            </a:pPr>
            <a:r>
              <a:rPr lang="ru-RU" sz="3200" b="1" dirty="0"/>
              <a:t>Фактическая точность </a:t>
            </a:r>
          </a:p>
        </p:txBody>
      </p:sp>
    </p:spTree>
    <p:extLst>
      <p:ext uri="{BB962C8B-B14F-4D97-AF65-F5344CB8AC3E}">
        <p14:creationId xmlns:p14="http://schemas.microsoft.com/office/powerpoint/2010/main" val="25717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Грамотность речи – 7 баллов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7 баллов – 0 человек</a:t>
            </a:r>
          </a:p>
          <a:p>
            <a:r>
              <a:rPr lang="ru-RU" dirty="0" smtClean="0"/>
              <a:t>6 баллов – 15 человек</a:t>
            </a:r>
          </a:p>
          <a:p>
            <a:r>
              <a:rPr lang="ru-RU" dirty="0" smtClean="0"/>
              <a:t>5 баллов – 24 человека</a:t>
            </a:r>
          </a:p>
          <a:p>
            <a:r>
              <a:rPr lang="ru-RU" dirty="0" smtClean="0"/>
              <a:t>4 балла – 17 человек</a:t>
            </a:r>
          </a:p>
          <a:p>
            <a:r>
              <a:rPr lang="ru-RU" dirty="0" smtClean="0"/>
              <a:t>3 балла – 12 человек</a:t>
            </a:r>
          </a:p>
          <a:p>
            <a:r>
              <a:rPr lang="ru-RU" dirty="0" smtClean="0"/>
              <a:t>2 балла – 1 человек</a:t>
            </a:r>
          </a:p>
          <a:p>
            <a:r>
              <a:rPr lang="ru-RU" dirty="0" smtClean="0"/>
              <a:t>1 балл – 1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1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Грамотность речи – 7 балло</a:t>
            </a:r>
            <a:r>
              <a:rPr lang="ru-RU" sz="4800" dirty="0"/>
              <a:t>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Орфоэпические ошибки – 20 человек</a:t>
            </a:r>
          </a:p>
          <a:p>
            <a:r>
              <a:rPr lang="ru-RU" dirty="0" smtClean="0"/>
              <a:t>Грамматика – без ошибок – 26 человек; многочисленные ошибки (0 баллов) – 3 человека</a:t>
            </a:r>
          </a:p>
          <a:p>
            <a:r>
              <a:rPr lang="ru-RU" dirty="0" smtClean="0"/>
              <a:t>Соблюдение речевых норм – без ошибок – 17 человек; многочисленные ошибки (0 баллов) – 14 человек</a:t>
            </a:r>
          </a:p>
          <a:p>
            <a:r>
              <a:rPr lang="ru-RU" dirty="0" smtClean="0"/>
              <a:t>Фактическая точность – 38 человек – 0 баллов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8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5589240"/>
            <a:ext cx="711817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85800"/>
            <a:ext cx="7910264" cy="43993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/>
              <a:t>Минимум 10 баллов из 20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Апелляция не предусмотрена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 algn="just">
              <a:buNone/>
            </a:pPr>
            <a:r>
              <a:rPr lang="ru-RU" sz="3600" b="1" dirty="0"/>
              <a:t>Заявление на проверку независимой комиссией после повторного неудовлетворительного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97406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64096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Некачественная аудиозапись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1) Технический сбой</a:t>
            </a:r>
          </a:p>
          <a:p>
            <a:r>
              <a:rPr lang="ru-RU" dirty="0"/>
              <a:t>КИМ не был продемонстрирован – участник пересдает в тот же день, но перемещается в конец очереди ожидания,</a:t>
            </a:r>
          </a:p>
          <a:p>
            <a:r>
              <a:rPr lang="ru-RU" dirty="0"/>
              <a:t>Ким был продемонстрирован – участник сдает в то же день в другой аудитории с другим КИМ</a:t>
            </a:r>
          </a:p>
          <a:p>
            <a:pPr marL="0" indent="0">
              <a:buNone/>
            </a:pPr>
            <a:r>
              <a:rPr lang="ru-RU" dirty="0"/>
              <a:t>2) Выявлена некачественная аудиозапись после ответа – </a:t>
            </a:r>
            <a:r>
              <a:rPr lang="ru-RU"/>
              <a:t>резервные сроки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9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85184"/>
            <a:ext cx="8352928" cy="14401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/>
              <a:t>Заявления на участие в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dirty="0"/>
              <a:t>Срок подачи заявлений – до 1 марта 2026 года</a:t>
            </a:r>
          </a:p>
          <a:p>
            <a:pPr marL="45720" indent="0">
              <a:buNone/>
            </a:pPr>
            <a:r>
              <a:rPr lang="ru-RU" dirty="0"/>
              <a:t>Место подачи заявлений – школа, в которой обучается ученик</a:t>
            </a:r>
          </a:p>
          <a:p>
            <a:pPr marL="45720" indent="0">
              <a:buNone/>
            </a:pPr>
            <a:r>
              <a:rPr lang="ru-RU" dirty="0"/>
              <a:t>2 обязательных предмета (русский язык + математика) + 2 предмета по выбору</a:t>
            </a:r>
          </a:p>
          <a:p>
            <a:pPr marL="45720" indent="0">
              <a:buNone/>
            </a:pPr>
            <a:r>
              <a:rPr lang="ru-RU" dirty="0"/>
              <a:t>Английский язык необходим для поступления в 10 класс школы №23</a:t>
            </a:r>
          </a:p>
          <a:p>
            <a:pPr marL="45720" indent="0">
              <a:buNone/>
            </a:pPr>
            <a:r>
              <a:rPr lang="ru-RU" dirty="0"/>
              <a:t>Экзамен по английскому языку в 2 дня</a:t>
            </a:r>
          </a:p>
          <a:p>
            <a:pPr marL="45720" indent="0">
              <a:buNone/>
            </a:pPr>
            <a:r>
              <a:rPr lang="ru-RU" dirty="0"/>
              <a:t>В заявлении не проставляют даты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18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Даты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11 февраля 2026 года</a:t>
            </a:r>
          </a:p>
          <a:p>
            <a:pPr marL="4572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11 марта 2026 года</a:t>
            </a:r>
          </a:p>
          <a:p>
            <a:pPr marL="4572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20 апреля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415253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Расписание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0695067"/>
              </p:ext>
            </p:extLst>
          </p:nvPr>
        </p:nvGraphicFramePr>
        <p:xfrm>
          <a:off x="611560" y="823436"/>
          <a:ext cx="806489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8775189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68716420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005191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Продолжительность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253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июня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часа 55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28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июня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Предметы 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971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июня (СБ)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</a:t>
                      </a:r>
                      <a:r>
                        <a:rPr lang="ru-RU" sz="1600" dirty="0" smtClean="0">
                          <a:effectLst/>
                        </a:rPr>
                        <a:t>язык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(устная </a:t>
                      </a:r>
                      <a:r>
                        <a:rPr lang="ru-RU" sz="1600" dirty="0">
                          <a:effectLst/>
                        </a:rPr>
                        <a:t>часть)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66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часа 30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92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июня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часа 55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52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 июня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Предметы 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829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июня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Предметы 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59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0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5157192"/>
            <a:ext cx="7550225" cy="136815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Тренировочные экзамены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71296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Английский язык</a:t>
            </a:r>
          </a:p>
          <a:p>
            <a:pPr marL="0" indent="0">
              <a:buNone/>
            </a:pPr>
            <a:r>
              <a:rPr lang="ru-RU" dirty="0" smtClean="0"/>
              <a:t>Апрель </a:t>
            </a:r>
            <a:r>
              <a:rPr lang="ru-RU" dirty="0"/>
              <a:t>– смотр знаний (для всех об-</a:t>
            </a:r>
            <a:r>
              <a:rPr lang="ru-RU" dirty="0" err="1"/>
              <a:t>ся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Май – пробное Говорение </a:t>
            </a:r>
            <a:r>
              <a:rPr lang="ru-RU" dirty="0" smtClean="0"/>
              <a:t>(для </a:t>
            </a:r>
            <a:r>
              <a:rPr lang="ru-RU" dirty="0"/>
              <a:t>сдающих ОГЭ)</a:t>
            </a:r>
          </a:p>
          <a:p>
            <a:pPr marL="0" indent="0">
              <a:buNone/>
            </a:pPr>
            <a:r>
              <a:rPr lang="ru-RU" u="sng" dirty="0"/>
              <a:t>Математика</a:t>
            </a:r>
          </a:p>
          <a:p>
            <a:pPr marL="0" indent="0">
              <a:buNone/>
            </a:pPr>
            <a:r>
              <a:rPr lang="ru-RU" dirty="0" smtClean="0"/>
              <a:t>4 марта </a:t>
            </a:r>
            <a:r>
              <a:rPr lang="ru-RU" dirty="0"/>
              <a:t>– пробный ОГЭ (для об-</a:t>
            </a:r>
            <a:r>
              <a:rPr lang="ru-RU" dirty="0" err="1"/>
              <a:t>ся</a:t>
            </a:r>
            <a:r>
              <a:rPr lang="ru-RU" dirty="0"/>
              <a:t> с рисками)</a:t>
            </a:r>
          </a:p>
          <a:p>
            <a:pPr marL="0" indent="0">
              <a:buNone/>
            </a:pPr>
            <a:r>
              <a:rPr lang="ru-RU" dirty="0" smtClean="0"/>
              <a:t>Апрель </a:t>
            </a:r>
            <a:r>
              <a:rPr lang="ru-RU" dirty="0" smtClean="0"/>
              <a:t>– </a:t>
            </a:r>
            <a:r>
              <a:rPr lang="ru-RU" dirty="0"/>
              <a:t>региональный тренировочный ОГЭ</a:t>
            </a:r>
          </a:p>
          <a:p>
            <a:pPr marL="0" indent="0">
              <a:buNone/>
            </a:pPr>
            <a:r>
              <a:rPr lang="ru-RU" u="sng" dirty="0" smtClean="0"/>
              <a:t>Март</a:t>
            </a:r>
            <a:r>
              <a:rPr lang="ru-RU" dirty="0" smtClean="0"/>
              <a:t>– </a:t>
            </a:r>
            <a:r>
              <a:rPr lang="ru-RU" dirty="0"/>
              <a:t>русский язык</a:t>
            </a:r>
          </a:p>
          <a:p>
            <a:pPr marL="0" indent="0">
              <a:buNone/>
            </a:pPr>
            <a:r>
              <a:rPr lang="ru-RU" dirty="0" smtClean="0"/>
              <a:t>27 </a:t>
            </a:r>
            <a:r>
              <a:rPr lang="ru-RU" dirty="0"/>
              <a:t>марта, 30 марта    </a:t>
            </a:r>
            <a:r>
              <a:rPr lang="ru-RU" dirty="0"/>
              <a:t>- экзамены по выбору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46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Перевод баллов в оценку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4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77226"/>
              </p:ext>
            </p:extLst>
          </p:nvPr>
        </p:nvGraphicFramePr>
        <p:xfrm>
          <a:off x="1475657" y="1268760"/>
          <a:ext cx="6472755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Отметка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«2»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«3»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«4»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«5»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Общий балл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0-28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29-45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46-57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58-68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Английский язык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056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94318"/>
              </p:ext>
            </p:extLst>
          </p:nvPr>
        </p:nvGraphicFramePr>
        <p:xfrm>
          <a:off x="755576" y="1124745"/>
          <a:ext cx="7524823" cy="468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224">
                  <a:extLst>
                    <a:ext uri="{9D8B030D-6E8A-4147-A177-3AD203B41FA5}">
                      <a16:colId xmlns:a16="http://schemas.microsoft.com/office/drawing/2014/main" val="3330979085"/>
                    </a:ext>
                  </a:extLst>
                </a:gridCol>
                <a:gridCol w="1163260">
                  <a:extLst>
                    <a:ext uri="{9D8B030D-6E8A-4147-A177-3AD203B41FA5}">
                      <a16:colId xmlns:a16="http://schemas.microsoft.com/office/drawing/2014/main" val="2286505794"/>
                    </a:ext>
                  </a:extLst>
                </a:gridCol>
                <a:gridCol w="1308667">
                  <a:extLst>
                    <a:ext uri="{9D8B030D-6E8A-4147-A177-3AD203B41FA5}">
                      <a16:colId xmlns:a16="http://schemas.microsoft.com/office/drawing/2014/main" val="1261254481"/>
                    </a:ext>
                  </a:extLst>
                </a:gridCol>
                <a:gridCol w="1381371">
                  <a:extLst>
                    <a:ext uri="{9D8B030D-6E8A-4147-A177-3AD203B41FA5}">
                      <a16:colId xmlns:a16="http://schemas.microsoft.com/office/drawing/2014/main" val="1158655761"/>
                    </a:ext>
                  </a:extLst>
                </a:gridCol>
                <a:gridCol w="1272301">
                  <a:extLst>
                    <a:ext uri="{9D8B030D-6E8A-4147-A177-3AD203B41FA5}">
                      <a16:colId xmlns:a16="http://schemas.microsoft.com/office/drawing/2014/main" val="2746815931"/>
                    </a:ext>
                  </a:extLst>
                </a:gridCol>
              </a:tblGrid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27561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30-39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83956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31-38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43108"/>
                  </a:ext>
                </a:extLst>
              </a:tr>
              <a:tr h="756404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26- 37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38-47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01242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26-31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6542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24-31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32-37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15328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24-31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32-37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22766"/>
                  </a:ext>
                </a:extLst>
              </a:tr>
              <a:tr h="560855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11-16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17-21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975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42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ФИПИ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75" t="-48243" r="282" b="20985"/>
          <a:stretch/>
        </p:blipFill>
        <p:spPr>
          <a:xfrm>
            <a:off x="467544" y="-1856453"/>
            <a:ext cx="7838256" cy="78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5661248"/>
            <a:ext cx="6614121" cy="86409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000" y="685800"/>
            <a:ext cx="7543800" cy="45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Явка </a:t>
            </a:r>
            <a:r>
              <a:rPr lang="ru-RU" dirty="0"/>
              <a:t>в школу – не позднее 8.30</a:t>
            </a:r>
          </a:p>
          <a:p>
            <a:pPr marL="45720" indent="0">
              <a:buNone/>
            </a:pPr>
            <a:r>
              <a:rPr lang="ru-RU" dirty="0"/>
              <a:t>С собой: </a:t>
            </a:r>
            <a:r>
              <a:rPr lang="ru-RU" b="1" dirty="0">
                <a:solidFill>
                  <a:srgbClr val="FF0000"/>
                </a:solidFill>
              </a:rPr>
              <a:t>паспорт</a:t>
            </a:r>
          </a:p>
          <a:p>
            <a:pPr marL="45720" indent="0">
              <a:buNone/>
            </a:pPr>
            <a:r>
              <a:rPr lang="ru-RU" dirty="0"/>
              <a:t>Личные вещи остаются в аудитории для личных вещей (каб.325)</a:t>
            </a:r>
          </a:p>
          <a:p>
            <a:pPr marL="45720" indent="0">
              <a:buNone/>
            </a:pPr>
            <a:r>
              <a:rPr lang="ru-RU" dirty="0"/>
              <a:t>Подняться на 4 этаж (ВНИМАНИЕ: лестница напротив кабинета 419)</a:t>
            </a:r>
          </a:p>
          <a:p>
            <a:pPr marL="45720" indent="0">
              <a:buNone/>
            </a:pPr>
            <a:r>
              <a:rPr lang="ru-RU" dirty="0"/>
              <a:t>Пройти регистрацию, найти аудиторию ожидания</a:t>
            </a:r>
          </a:p>
          <a:p>
            <a:pPr marL="0" indent="0">
              <a:buNone/>
            </a:pPr>
            <a:r>
              <a:rPr lang="ru-RU" dirty="0"/>
              <a:t>(9а – каб.405; 9б – каб.406; 9в – каб.412)</a:t>
            </a:r>
          </a:p>
          <a:p>
            <a:pPr marL="45720" indent="0">
              <a:buNone/>
            </a:pPr>
            <a:r>
              <a:rPr lang="ru-RU" dirty="0"/>
              <a:t>Переход в аудиторию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4115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5157192"/>
            <a:ext cx="654211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Процедура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85800"/>
            <a:ext cx="7838256" cy="4615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Аудитория ожидания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/>
              <a:t>Аудитория проведения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(участник + собеседник + эксперт)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Аудиозапись (</a:t>
            </a:r>
            <a:r>
              <a:rPr lang="ru-RU" sz="3200" b="1" u="sng" dirty="0">
                <a:solidFill>
                  <a:schemeClr val="tx1"/>
                </a:solidFill>
              </a:rPr>
              <a:t>уровень записи</a:t>
            </a:r>
            <a:r>
              <a:rPr lang="ru-RU" sz="3200" b="1" dirty="0">
                <a:solidFill>
                  <a:schemeClr val="tx1"/>
                </a:solidFill>
              </a:rPr>
              <a:t>!)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ПОТОКОВАЯ аудиозапись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2636" y="1340768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5157192"/>
            <a:ext cx="6470105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Процедура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80920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Запрещено</a:t>
            </a:r>
            <a:r>
              <a:rPr lang="ru-RU" sz="3200" b="1" dirty="0"/>
              <a:t> пользоваться аудио, видеоаппаратурой, письменными заметками, иными средствами хранения и передачи информации.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Важно:</a:t>
            </a:r>
            <a:r>
              <a:rPr lang="ru-RU" sz="3200" b="1" dirty="0"/>
              <a:t> не подпирать голову рукой, не закрывать рот рукой, говорить громче, речь должны быть внятной, не «съедать» окончания</a:t>
            </a:r>
          </a:p>
        </p:txBody>
      </p:sp>
    </p:spTree>
    <p:extLst>
      <p:ext uri="{BB962C8B-B14F-4D97-AF65-F5344CB8AC3E}">
        <p14:creationId xmlns:p14="http://schemas.microsoft.com/office/powerpoint/2010/main" val="12238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013176"/>
            <a:ext cx="726219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Чтение вслух – 3 балла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6572200" cy="3777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Время на подготовку – 2 минуты</a:t>
            </a:r>
          </a:p>
          <a:p>
            <a:r>
              <a:rPr lang="ru-RU" dirty="0"/>
              <a:t>Расставить </a:t>
            </a:r>
            <a:r>
              <a:rPr lang="ru-RU" b="1" dirty="0">
                <a:solidFill>
                  <a:srgbClr val="FF0000"/>
                </a:solidFill>
              </a:rPr>
              <a:t>ударение</a:t>
            </a:r>
          </a:p>
          <a:p>
            <a:r>
              <a:rPr lang="ru-RU" dirty="0"/>
              <a:t>Обозначить паузы</a:t>
            </a:r>
          </a:p>
          <a:p>
            <a:r>
              <a:rPr lang="ru-RU" dirty="0"/>
              <a:t>Выделить </a:t>
            </a:r>
            <a:r>
              <a:rPr lang="ru-RU" dirty="0" err="1"/>
              <a:t>микротемы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Подчеркнуть нужные слова 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и фразы</a:t>
            </a:r>
          </a:p>
          <a:p>
            <a:pPr marL="45720" indent="0">
              <a:buNone/>
            </a:pPr>
            <a:r>
              <a:rPr lang="ru-RU" u="sng" dirty="0"/>
              <a:t>Критерии:</a:t>
            </a:r>
          </a:p>
          <a:p>
            <a:pPr marL="45720" indent="0">
              <a:buNone/>
            </a:pPr>
            <a:r>
              <a:rPr lang="ru-RU" dirty="0"/>
              <a:t>Интонация</a:t>
            </a:r>
          </a:p>
          <a:p>
            <a:pPr marL="45720" indent="0">
              <a:buNone/>
            </a:pPr>
            <a:r>
              <a:rPr lang="ru-RU" dirty="0"/>
              <a:t>Темп чтения</a:t>
            </a:r>
          </a:p>
          <a:p>
            <a:pPr marL="45720" indent="0">
              <a:buNone/>
            </a:pPr>
            <a:r>
              <a:rPr lang="ru-RU" dirty="0"/>
              <a:t>Отсутствие искажения слов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2" t="21396" r="3528" b="8383"/>
          <a:stretch/>
        </p:blipFill>
        <p:spPr bwMode="auto">
          <a:xfrm>
            <a:off x="5148064" y="331671"/>
            <a:ext cx="3447492" cy="457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23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Чтение вслух – 3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58 человек – 3 балла</a:t>
            </a:r>
          </a:p>
          <a:p>
            <a:r>
              <a:rPr lang="ru-RU" dirty="0" smtClean="0"/>
              <a:t>11 человек – 2 балла (искажение слов)</a:t>
            </a:r>
          </a:p>
          <a:p>
            <a:r>
              <a:rPr lang="ru-RU" dirty="0" smtClean="0"/>
              <a:t>1 человек – 1 балл (интонация + искажение слов)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748464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/>
              <a:t>Подробный пересказ – 4 балла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6788224" cy="39936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Время на подготовку – 2 минуты</a:t>
            </a:r>
          </a:p>
          <a:p>
            <a:r>
              <a:rPr lang="ru-RU" dirty="0"/>
              <a:t>Сделать заметки (</a:t>
            </a:r>
            <a:r>
              <a:rPr lang="ru-RU" b="1" i="1" dirty="0"/>
              <a:t>по всему тексту</a:t>
            </a:r>
            <a:r>
              <a:rPr lang="ru-RU" dirty="0"/>
              <a:t>)</a:t>
            </a:r>
          </a:p>
          <a:p>
            <a:r>
              <a:rPr lang="ru-RU" dirty="0"/>
              <a:t>Подумать о месте и способе </a:t>
            </a:r>
          </a:p>
          <a:p>
            <a:pPr marL="45720" indent="0">
              <a:buNone/>
            </a:pPr>
            <a:r>
              <a:rPr lang="ru-RU" dirty="0"/>
              <a:t>цитирования</a:t>
            </a:r>
          </a:p>
          <a:p>
            <a:r>
              <a:rPr lang="ru-RU" dirty="0"/>
              <a:t>Пересказать про себя (при </a:t>
            </a:r>
          </a:p>
          <a:p>
            <a:pPr marL="45720" indent="0">
              <a:buNone/>
            </a:pPr>
            <a:r>
              <a:rPr lang="ru-RU" dirty="0"/>
              <a:t>необходимости заглянуть в текст)</a:t>
            </a:r>
          </a:p>
          <a:p>
            <a:pPr marL="45720" indent="0">
              <a:buNone/>
            </a:pPr>
            <a:r>
              <a:rPr lang="ru-RU" u="sng" dirty="0"/>
              <a:t>Критерии оценивания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Сохранение </a:t>
            </a:r>
            <a:r>
              <a:rPr lang="ru-RU" dirty="0" err="1"/>
              <a:t>микротем</a:t>
            </a:r>
            <a:r>
              <a:rPr lang="ru-RU" dirty="0"/>
              <a:t> текста</a:t>
            </a:r>
          </a:p>
          <a:p>
            <a:pPr marL="45720" indent="0">
              <a:buNone/>
            </a:pPr>
            <a:r>
              <a:rPr lang="ru-RU" dirty="0"/>
              <a:t>Работа с высказыванием</a:t>
            </a:r>
          </a:p>
          <a:p>
            <a:pPr marL="45720" indent="0">
              <a:buNone/>
            </a:pPr>
            <a:r>
              <a:rPr lang="ru-RU" dirty="0"/>
              <a:t>Способы цитирования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20735" r="51291" b="9049"/>
          <a:stretch/>
        </p:blipFill>
        <p:spPr bwMode="auto">
          <a:xfrm>
            <a:off x="5508104" y="521301"/>
            <a:ext cx="3503447" cy="441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49694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Подробный пересказ – 4 балла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4 балла – 20 человек</a:t>
            </a:r>
          </a:p>
          <a:p>
            <a:r>
              <a:rPr lang="ru-RU" dirty="0" smtClean="0"/>
              <a:t>3 балла – 28 человек</a:t>
            </a:r>
          </a:p>
          <a:p>
            <a:r>
              <a:rPr lang="ru-RU" dirty="0" smtClean="0"/>
              <a:t>2 балла – 20 человек</a:t>
            </a:r>
          </a:p>
          <a:p>
            <a:r>
              <a:rPr lang="ru-RU" dirty="0" smtClean="0"/>
              <a:t>0 баллов – 2 человека</a:t>
            </a:r>
          </a:p>
          <a:p>
            <a:pPr marL="45720" indent="0">
              <a:buNone/>
            </a:pPr>
            <a:r>
              <a:rPr lang="ru-RU" dirty="0" smtClean="0"/>
              <a:t>Утеряна </a:t>
            </a:r>
            <a:r>
              <a:rPr lang="ru-RU" dirty="0" err="1" smtClean="0"/>
              <a:t>микротема</a:t>
            </a:r>
            <a:r>
              <a:rPr lang="ru-RU" dirty="0" smtClean="0"/>
              <a:t> при пересказе – 20 человек</a:t>
            </a:r>
          </a:p>
          <a:p>
            <a:pPr marL="45720" indent="0">
              <a:buNone/>
            </a:pPr>
            <a:r>
              <a:rPr lang="ru-RU" dirty="0" smtClean="0"/>
              <a:t>Неуместное цитирование – 35 человек</a:t>
            </a:r>
          </a:p>
          <a:p>
            <a:pPr marL="45720" indent="0">
              <a:buNone/>
            </a:pPr>
            <a:r>
              <a:rPr lang="ru-RU" dirty="0" smtClean="0"/>
              <a:t>Неумение использовать способы цитирования – 15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785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810</Words>
  <Application>Microsoft Office PowerPoint</Application>
  <PresentationFormat>Экран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Georgia</vt:lpstr>
      <vt:lpstr>Times New Roman</vt:lpstr>
      <vt:lpstr>Trebuchet MS</vt:lpstr>
      <vt:lpstr>Воздушный поток</vt:lpstr>
      <vt:lpstr>ИТОГОВОЕ СОБЕСЕДОВАНИЕ</vt:lpstr>
      <vt:lpstr>Даты итогового собеседования</vt:lpstr>
      <vt:lpstr>Презентация PowerPoint</vt:lpstr>
      <vt:lpstr>Процедура ИС</vt:lpstr>
      <vt:lpstr>Процедура ИС</vt:lpstr>
      <vt:lpstr>Чтение вслух – 3 балла</vt:lpstr>
      <vt:lpstr>Чтение вслух – 3 балла</vt:lpstr>
      <vt:lpstr>Подробный пересказ – 4 балла </vt:lpstr>
      <vt:lpstr>Подробный пересказ – 4 балла</vt:lpstr>
      <vt:lpstr>Монолог</vt:lpstr>
      <vt:lpstr>Монолог – 3 балла</vt:lpstr>
      <vt:lpstr>Монолог – 3 балла</vt:lpstr>
      <vt:lpstr>Диалог – 3 балла</vt:lpstr>
      <vt:lpstr>Грамотность речи – 7 баллов</vt:lpstr>
      <vt:lpstr>Грамотность речи – 7 баллов</vt:lpstr>
      <vt:lpstr>Грамотность речи – 7 баллов</vt:lpstr>
      <vt:lpstr>Зачет</vt:lpstr>
      <vt:lpstr>Некачественная аудиозапись</vt:lpstr>
      <vt:lpstr>Заявления на участие в ОГЭ</vt:lpstr>
      <vt:lpstr>Расписание ОГЭ</vt:lpstr>
      <vt:lpstr>Тренировочные экзамены</vt:lpstr>
      <vt:lpstr>Перевод баллов в оценку</vt:lpstr>
      <vt:lpstr>Английский язык</vt:lpstr>
      <vt:lpstr>Презентация PowerPoint</vt:lpstr>
      <vt:lpstr>ФИПИ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</dc:title>
  <dc:creator>User</dc:creator>
  <cp:lastModifiedBy>London</cp:lastModifiedBy>
  <cp:revision>20</cp:revision>
  <dcterms:created xsi:type="dcterms:W3CDTF">2024-02-11T12:48:40Z</dcterms:created>
  <dcterms:modified xsi:type="dcterms:W3CDTF">2026-02-02T12:26:47Z</dcterms:modified>
</cp:coreProperties>
</file>