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338" r:id="rId2"/>
    <p:sldId id="350" r:id="rId3"/>
    <p:sldId id="339" r:id="rId4"/>
    <p:sldId id="341" r:id="rId5"/>
    <p:sldId id="284" r:id="rId6"/>
    <p:sldId id="283" r:id="rId7"/>
    <p:sldId id="340" r:id="rId8"/>
    <p:sldId id="287" r:id="rId9"/>
    <p:sldId id="288" r:id="rId10"/>
    <p:sldId id="342" r:id="rId11"/>
    <p:sldId id="343" r:id="rId12"/>
    <p:sldId id="344" r:id="rId13"/>
    <p:sldId id="345" r:id="rId14"/>
    <p:sldId id="348" r:id="rId15"/>
    <p:sldId id="346" r:id="rId16"/>
    <p:sldId id="299" r:id="rId17"/>
    <p:sldId id="282" r:id="rId18"/>
    <p:sldId id="320" r:id="rId19"/>
    <p:sldId id="278" r:id="rId20"/>
    <p:sldId id="276" r:id="rId21"/>
    <p:sldId id="279" r:id="rId22"/>
    <p:sldId id="294" r:id="rId2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86" y="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9/5/2025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9/5/2025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9/5/2025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9/5/2025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9/5/2025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68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b="1" dirty="0"/>
              <a:t>Государственная итоговая аттестация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46207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5200" y="5143500"/>
            <a:ext cx="8253412" cy="1282700"/>
          </a:xfrm>
        </p:spPr>
        <p:txBody>
          <a:bodyPr/>
          <a:lstStyle/>
          <a:p>
            <a:pPr algn="ctr"/>
            <a:r>
              <a:rPr lang="ru-RU" dirty="0"/>
              <a:t>ИТОГОВОЕ СОЧИНЕНИЕ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4212" y="685800"/>
            <a:ext cx="10745788" cy="45720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800" b="1" dirty="0">
                <a:solidFill>
                  <a:srgbClr val="FF0000"/>
                </a:solidFill>
              </a:rPr>
              <a:t>Повторно к написанию итогового сочинения допускаются участники: </a:t>
            </a:r>
          </a:p>
          <a:p>
            <a:pPr marL="0" indent="0">
              <a:buNone/>
            </a:pPr>
            <a:r>
              <a:rPr lang="ru-RU" sz="2800" b="1" dirty="0"/>
              <a:t>• получившие по итоговому сочинению «незачет»; </a:t>
            </a:r>
          </a:p>
          <a:p>
            <a:pPr marL="0" indent="0">
              <a:buNone/>
            </a:pPr>
            <a:r>
              <a:rPr lang="ru-RU" sz="2800" b="1" dirty="0"/>
              <a:t>• удаленные с итогового сочинения за нарушение требований; </a:t>
            </a:r>
          </a:p>
          <a:p>
            <a:pPr marL="0" indent="0">
              <a:buNone/>
            </a:pPr>
            <a:r>
              <a:rPr lang="ru-RU" sz="2800" b="1" dirty="0"/>
              <a:t>• не явившиеся на итоговое сочинение по уважительным причинам, подтвержденным документально; </a:t>
            </a:r>
          </a:p>
          <a:p>
            <a:pPr marL="0" indent="0">
              <a:buNone/>
            </a:pPr>
            <a:r>
              <a:rPr lang="ru-RU" sz="2800" b="1" dirty="0"/>
              <a:t>• не завершившие написание итогового сочинения по уважительным причинам.</a:t>
            </a:r>
          </a:p>
        </p:txBody>
      </p:sp>
    </p:spTree>
    <p:extLst>
      <p:ext uri="{BB962C8B-B14F-4D97-AF65-F5344CB8AC3E}">
        <p14:creationId xmlns:p14="http://schemas.microsoft.com/office/powerpoint/2010/main" val="1249340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7200" b="1" dirty="0"/>
              <a:t>ЕГЭ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4212" y="685800"/>
            <a:ext cx="10694988" cy="42164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3600" b="1" dirty="0"/>
              <a:t>Заявление на участие в ГИА-11 с указанием предметов, которые выпускник планирует сдавать в 2026 году, необходимо подать не позднее 1 февраля 2026 года</a:t>
            </a:r>
          </a:p>
        </p:txBody>
      </p:sp>
    </p:spTree>
    <p:extLst>
      <p:ext uri="{BB962C8B-B14F-4D97-AF65-F5344CB8AC3E}">
        <p14:creationId xmlns:p14="http://schemas.microsoft.com/office/powerpoint/2010/main" val="134561650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68400" y="4902200"/>
            <a:ext cx="8050212" cy="1092199"/>
          </a:xfrm>
        </p:spPr>
        <p:txBody>
          <a:bodyPr>
            <a:normAutofit/>
          </a:bodyPr>
          <a:lstStyle/>
          <a:p>
            <a:pPr algn="ctr"/>
            <a:r>
              <a:rPr lang="ru-RU" sz="6000" b="1" dirty="0"/>
              <a:t>ЕГЭ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5600" y="228600"/>
            <a:ext cx="11328400" cy="4673600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ru-RU" sz="3200" b="1" dirty="0">
                <a:solidFill>
                  <a:srgbClr val="FF0000"/>
                </a:solidFill>
              </a:rPr>
              <a:t>Для получения аттестата выпускники текущего года сдают обязательные предметы – русский язык и математику</a:t>
            </a:r>
            <a:r>
              <a:rPr lang="ru-RU" b="1" dirty="0">
                <a:solidFill>
                  <a:srgbClr val="FF0000"/>
                </a:solidFill>
              </a:rPr>
              <a:t>. </a:t>
            </a:r>
          </a:p>
          <a:p>
            <a:pPr marL="0" indent="0">
              <a:buNone/>
            </a:pPr>
            <a:endParaRPr lang="ru-RU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ru-RU" sz="2800" b="1" dirty="0">
                <a:solidFill>
                  <a:srgbClr val="FF0000"/>
                </a:solidFill>
              </a:rPr>
              <a:t>Предметы по выбору ЕГЭ </a:t>
            </a:r>
          </a:p>
          <a:p>
            <a:pPr marL="0" indent="0">
              <a:buNone/>
            </a:pPr>
            <a:r>
              <a:rPr lang="ru-RU" sz="2800" b="1" dirty="0">
                <a:solidFill>
                  <a:srgbClr val="FF0000"/>
                </a:solidFill>
              </a:rPr>
              <a:t> Физика                             Биология                    История </a:t>
            </a:r>
          </a:p>
          <a:p>
            <a:pPr marL="0" indent="0">
              <a:buNone/>
            </a:pPr>
            <a:r>
              <a:rPr lang="ru-RU" sz="2800" b="1" dirty="0">
                <a:solidFill>
                  <a:srgbClr val="FF0000"/>
                </a:solidFill>
              </a:rPr>
              <a:t> Химия                               География                Информатика </a:t>
            </a:r>
          </a:p>
          <a:p>
            <a:pPr marL="0" indent="0">
              <a:buNone/>
            </a:pPr>
            <a:r>
              <a:rPr lang="ru-RU" sz="2800" b="1" dirty="0">
                <a:solidFill>
                  <a:srgbClr val="FF0000"/>
                </a:solidFill>
              </a:rPr>
              <a:t> Иностранные языки      Литература              Обществознание</a:t>
            </a:r>
          </a:p>
        </p:txBody>
      </p:sp>
    </p:spTree>
    <p:extLst>
      <p:ext uri="{BB962C8B-B14F-4D97-AF65-F5344CB8AC3E}">
        <p14:creationId xmlns:p14="http://schemas.microsoft.com/office/powerpoint/2010/main" val="2180706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31900" y="5397500"/>
            <a:ext cx="7986712" cy="1206500"/>
          </a:xfrm>
        </p:spPr>
        <p:txBody>
          <a:bodyPr>
            <a:normAutofit/>
          </a:bodyPr>
          <a:lstStyle/>
          <a:p>
            <a:pPr algn="ctr"/>
            <a:r>
              <a:rPr lang="ru-RU" sz="5400" b="1" dirty="0"/>
              <a:t>ЕГЭ по математике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15900" y="101600"/>
            <a:ext cx="10947400" cy="55245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b="1" u="sng" dirty="0"/>
              <a:t>Базовый уровень</a:t>
            </a:r>
          </a:p>
          <a:p>
            <a:pPr>
              <a:buFontTx/>
              <a:buChar char="-"/>
            </a:pPr>
            <a:r>
              <a:rPr lang="ru-RU" sz="2400" b="1" dirty="0"/>
              <a:t>получение аттестата, </a:t>
            </a:r>
          </a:p>
          <a:p>
            <a:pPr>
              <a:buFontTx/>
              <a:buChar char="-"/>
            </a:pPr>
            <a:r>
              <a:rPr lang="ru-RU" sz="2400" b="1" dirty="0"/>
              <a:t>поступление в вуз на направления подготовки без математики, </a:t>
            </a:r>
          </a:p>
          <a:p>
            <a:pPr>
              <a:buFontTx/>
              <a:buChar char="-"/>
            </a:pPr>
            <a:r>
              <a:rPr lang="ru-RU" sz="2400" b="1" dirty="0"/>
              <a:t>5 – балльная система оценивания, </a:t>
            </a:r>
          </a:p>
          <a:p>
            <a:pPr>
              <a:buFontTx/>
              <a:buChar char="-"/>
            </a:pPr>
            <a:r>
              <a:rPr lang="ru-RU" sz="2400" b="1" dirty="0"/>
              <a:t>минимальный порог – оценка «3»</a:t>
            </a:r>
          </a:p>
          <a:p>
            <a:pPr marL="0" indent="0">
              <a:buNone/>
            </a:pPr>
            <a:r>
              <a:rPr lang="ru-RU" sz="2400" b="1" u="sng" dirty="0"/>
              <a:t>Профильный уровень</a:t>
            </a:r>
          </a:p>
          <a:p>
            <a:pPr>
              <a:buFontTx/>
              <a:buChar char="-"/>
            </a:pPr>
            <a:r>
              <a:rPr lang="ru-RU" sz="2400" b="1" dirty="0"/>
              <a:t>получение аттестата, </a:t>
            </a:r>
          </a:p>
          <a:p>
            <a:pPr>
              <a:buFontTx/>
              <a:buChar char="-"/>
            </a:pPr>
            <a:r>
              <a:rPr lang="ru-RU" sz="2400" b="1" dirty="0"/>
              <a:t>поступление в вуз на направления подготовки с математикой, </a:t>
            </a:r>
          </a:p>
          <a:p>
            <a:pPr>
              <a:buFontTx/>
              <a:buChar char="-"/>
            </a:pPr>
            <a:r>
              <a:rPr lang="ru-RU" sz="2400" b="1" dirty="0"/>
              <a:t>100 – балльная система оценивания, </a:t>
            </a:r>
          </a:p>
          <a:p>
            <a:pPr>
              <a:buFontTx/>
              <a:buChar char="-"/>
            </a:pPr>
            <a:r>
              <a:rPr lang="ru-RU" sz="2400" b="1" dirty="0"/>
              <a:t>минимальный порог: </a:t>
            </a:r>
            <a:r>
              <a:rPr lang="ru-RU" sz="2400" b="1" dirty="0">
                <a:solidFill>
                  <a:srgbClr val="FF0000"/>
                </a:solidFill>
              </a:rPr>
              <a:t>– 27 баллов (для получения аттестата); - 39 баллов (для поступления в вуз)</a:t>
            </a:r>
          </a:p>
        </p:txBody>
      </p:sp>
    </p:spTree>
    <p:extLst>
      <p:ext uri="{BB962C8B-B14F-4D97-AF65-F5344CB8AC3E}">
        <p14:creationId xmlns:p14="http://schemas.microsoft.com/office/powerpoint/2010/main" val="139997510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dirty="0"/>
              <a:t>Изменения в Порядок ЕГЭ</a:t>
            </a:r>
            <a:br>
              <a:rPr lang="ru-RU" dirty="0"/>
            </a:br>
            <a:r>
              <a:rPr lang="ru-RU" sz="2700" dirty="0"/>
              <a:t>(Приказ </a:t>
            </a:r>
            <a:r>
              <a:rPr lang="ru-RU" sz="2700" dirty="0" err="1"/>
              <a:t>Минпросвещения</a:t>
            </a:r>
            <a:r>
              <a:rPr lang="ru-RU" sz="2700" dirty="0"/>
              <a:t> и </a:t>
            </a:r>
            <a:r>
              <a:rPr lang="ru-RU" sz="2700" dirty="0" err="1"/>
              <a:t>Рособрнадзора</a:t>
            </a:r>
            <a:r>
              <a:rPr lang="ru-RU" sz="2700" dirty="0"/>
              <a:t> от 12.04.2024 №243\802)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4212" y="330200"/>
            <a:ext cx="10593388" cy="415713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/>
              <a:t>Участники ГИА вправе в дополнительные дни по своему желанию </a:t>
            </a:r>
            <a:r>
              <a:rPr lang="ru-RU" b="1" dirty="0"/>
              <a:t>один раз </a:t>
            </a:r>
            <a:r>
              <a:rPr lang="ru-RU" dirty="0"/>
              <a:t>пересдать ЕГЭ по </a:t>
            </a:r>
            <a:r>
              <a:rPr lang="ru-RU" b="1" dirty="0"/>
              <a:t>одному учебному предмету</a:t>
            </a:r>
            <a:r>
              <a:rPr lang="ru-RU" dirty="0"/>
              <a:t> по своему выбору из числа учебных предметов, сданных в текущем году.</a:t>
            </a:r>
          </a:p>
          <a:p>
            <a:pPr marL="0" indent="0">
              <a:buNone/>
            </a:pPr>
            <a:r>
              <a:rPr lang="ru-RU" dirty="0"/>
              <a:t>Заявления подаются участниками ГИА </a:t>
            </a:r>
            <a:r>
              <a:rPr lang="ru-RU" b="1" dirty="0"/>
              <a:t>не ранее шести рабочих дней и не позднее двух рабочих дней </a:t>
            </a:r>
            <a:r>
              <a:rPr lang="ru-RU" dirty="0"/>
              <a:t>до дня экзамена, пересдаваемого в дополнительный день.</a:t>
            </a:r>
          </a:p>
          <a:p>
            <a:pPr marL="0" indent="0">
              <a:buNone/>
            </a:pPr>
            <a:r>
              <a:rPr lang="ru-RU" dirty="0"/>
              <a:t>Предыдущий результат ЕГЭ по пересдаваемому учебному предмету, полученный участником ГИА в текущем году, аннулируется. </a:t>
            </a:r>
          </a:p>
        </p:txBody>
      </p:sp>
    </p:spTree>
    <p:extLst>
      <p:ext uri="{BB962C8B-B14F-4D97-AF65-F5344CB8AC3E}">
        <p14:creationId xmlns:p14="http://schemas.microsoft.com/office/powerpoint/2010/main" val="228864589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/>
              <a:t>Тренировочные экзамены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4212" y="685800"/>
            <a:ext cx="10174288" cy="3615267"/>
          </a:xfrm>
        </p:spPr>
        <p:txBody>
          <a:bodyPr>
            <a:normAutofit/>
          </a:bodyPr>
          <a:lstStyle/>
          <a:p>
            <a:r>
              <a:rPr lang="ru-RU" sz="2800" b="1" dirty="0"/>
              <a:t>Ноябрь, март – математика (региональный)</a:t>
            </a:r>
          </a:p>
          <a:p>
            <a:r>
              <a:rPr lang="ru-RU" sz="2800" b="1" dirty="0"/>
              <a:t>Январь – английский язык (школьный)</a:t>
            </a:r>
          </a:p>
          <a:p>
            <a:r>
              <a:rPr lang="ru-RU" sz="2800" b="1" dirty="0"/>
              <a:t>Март – пробные ЕГЭ по предметам (школьный)</a:t>
            </a:r>
          </a:p>
          <a:p>
            <a:r>
              <a:rPr lang="ru-RU" sz="2800" b="1" dirty="0"/>
              <a:t>Март – английский язык (Говорение) (школьный)</a:t>
            </a:r>
          </a:p>
          <a:p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2808849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Выставление годовых оценок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23083950"/>
              </p:ext>
            </p:extLst>
          </p:nvPr>
        </p:nvGraphicFramePr>
        <p:xfrm>
          <a:off x="684211" y="685800"/>
          <a:ext cx="9920288" cy="38015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60144">
                  <a:extLst>
                    <a:ext uri="{9D8B030D-6E8A-4147-A177-3AD203B41FA5}">
                      <a16:colId xmlns:a16="http://schemas.microsoft.com/office/drawing/2014/main" val="2248399310"/>
                    </a:ext>
                  </a:extLst>
                </a:gridCol>
                <a:gridCol w="4960144">
                  <a:extLst>
                    <a:ext uri="{9D8B030D-6E8A-4147-A177-3AD203B41FA5}">
                      <a16:colId xmlns:a16="http://schemas.microsoft.com/office/drawing/2014/main" val="2960070734"/>
                    </a:ext>
                  </a:extLst>
                </a:gridCol>
              </a:tblGrid>
              <a:tr h="1223152">
                <a:tc>
                  <a:txBody>
                    <a:bodyPr/>
                    <a:lstStyle/>
                    <a:p>
                      <a:pPr algn="ctr"/>
                      <a:r>
                        <a:rPr lang="ru-RU" sz="4400" dirty="0"/>
                        <a:t>10 класс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400" dirty="0"/>
                        <a:t>11 класс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03419673"/>
                  </a:ext>
                </a:extLst>
              </a:tr>
              <a:tr h="2578380">
                <a:tc>
                  <a:txBody>
                    <a:bodyPr/>
                    <a:lstStyle/>
                    <a:p>
                      <a:r>
                        <a:rPr lang="ru-RU" sz="2400" dirty="0"/>
                        <a:t>На основании полугодовых оценок с учетом оценки</a:t>
                      </a:r>
                      <a:r>
                        <a:rPr lang="ru-RU" sz="2400" baseline="0" dirty="0"/>
                        <a:t> за промежуточную аттестацию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/>
                        <a:t>На основании полугодовых оценок с учетом 2 полугодия:</a:t>
                      </a:r>
                    </a:p>
                    <a:p>
                      <a:r>
                        <a:rPr lang="ru-RU" sz="2400" dirty="0"/>
                        <a:t>4 5 = 5</a:t>
                      </a:r>
                    </a:p>
                    <a:p>
                      <a:r>
                        <a:rPr lang="ru-RU" sz="2400" dirty="0"/>
                        <a:t>5 4 = 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9927608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7053970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6600" b="1" dirty="0"/>
              <a:t>Аттестат о среднем общем образовании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75285519"/>
              </p:ext>
            </p:extLst>
          </p:nvPr>
        </p:nvGraphicFramePr>
        <p:xfrm>
          <a:off x="152400" y="685800"/>
          <a:ext cx="11480799" cy="1534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68900">
                  <a:extLst>
                    <a:ext uri="{9D8B030D-6E8A-4147-A177-3AD203B41FA5}">
                      <a16:colId xmlns:a16="http://schemas.microsoft.com/office/drawing/2014/main" val="1324371925"/>
                    </a:ext>
                  </a:extLst>
                </a:gridCol>
                <a:gridCol w="4383483">
                  <a:extLst>
                    <a:ext uri="{9D8B030D-6E8A-4147-A177-3AD203B41FA5}">
                      <a16:colId xmlns:a16="http://schemas.microsoft.com/office/drawing/2014/main" val="3543412239"/>
                    </a:ext>
                  </a:extLst>
                </a:gridCol>
                <a:gridCol w="1928416">
                  <a:extLst>
                    <a:ext uri="{9D8B030D-6E8A-4147-A177-3AD203B41FA5}">
                      <a16:colId xmlns:a16="http://schemas.microsoft.com/office/drawing/2014/main" val="2761817798"/>
                    </a:ext>
                  </a:extLst>
                </a:gridCol>
              </a:tblGrid>
              <a:tr h="635000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/>
                        <a:t>10 класс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/>
                        <a:t>11 класс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/>
                        <a:t>аттестат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31028179"/>
                  </a:ext>
                </a:extLst>
              </a:tr>
              <a:tr h="899160">
                <a:tc>
                  <a:txBody>
                    <a:bodyPr/>
                    <a:lstStyle/>
                    <a:p>
                      <a:endParaRPr lang="ru-RU" sz="1800" b="1" dirty="0"/>
                    </a:p>
                    <a:p>
                      <a:r>
                        <a:rPr lang="ru-RU" sz="1800" b="1" dirty="0"/>
                        <a:t>1 полугодие   +   2 полугодие    +   год        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800" b="1" dirty="0"/>
                    </a:p>
                    <a:p>
                      <a:r>
                        <a:rPr lang="ru-RU" sz="1800" b="1" dirty="0"/>
                        <a:t>1 полугодие  +   2 полугодие  +   год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800" b="1" dirty="0"/>
                    </a:p>
                    <a:p>
                      <a:r>
                        <a:rPr lang="ru-RU" sz="1800" b="1" dirty="0"/>
                        <a:t>/6 = аттестат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5207272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5342208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3500" y="5245100"/>
            <a:ext cx="7885112" cy="1320800"/>
          </a:xfrm>
        </p:spPr>
        <p:txBody>
          <a:bodyPr/>
          <a:lstStyle/>
          <a:p>
            <a:pPr algn="ctr"/>
            <a:r>
              <a:rPr lang="ru-RU" b="1" dirty="0"/>
              <a:t>Аттестат с отличием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35000" y="685800"/>
            <a:ext cx="11239500" cy="43942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400" b="1" dirty="0">
                <a:solidFill>
                  <a:srgbClr val="FF0000"/>
                </a:solidFill>
              </a:rPr>
              <a:t>Медаль «За особые успехи в учении» </a:t>
            </a:r>
            <a:r>
              <a:rPr lang="en-US" sz="2400" b="1" dirty="0">
                <a:solidFill>
                  <a:srgbClr val="FF0000"/>
                </a:solidFill>
              </a:rPr>
              <a:t>I</a:t>
            </a:r>
            <a:r>
              <a:rPr lang="ru-RU" sz="2400" b="1" dirty="0">
                <a:solidFill>
                  <a:srgbClr val="FF0000"/>
                </a:solidFill>
              </a:rPr>
              <a:t> степени:</a:t>
            </a:r>
          </a:p>
          <a:p>
            <a:pPr marL="0" indent="0">
              <a:buNone/>
            </a:pPr>
            <a:r>
              <a:rPr lang="ru-RU" sz="2400" b="1" dirty="0"/>
              <a:t>Оценки «отлично» по всем предметам в аттестате,</a:t>
            </a:r>
          </a:p>
          <a:p>
            <a:pPr marL="0" indent="0">
              <a:buNone/>
            </a:pPr>
            <a:r>
              <a:rPr lang="ru-RU" sz="2400" b="1" dirty="0"/>
              <a:t>Успешно пройденная ГИА</a:t>
            </a:r>
          </a:p>
          <a:p>
            <a:pPr marL="0" indent="0">
              <a:buNone/>
            </a:pPr>
            <a:r>
              <a:rPr lang="ru-RU" sz="2400" b="1" dirty="0"/>
              <a:t>Не менее 70 баллов на ЕГЭ по русскому языку</a:t>
            </a:r>
          </a:p>
          <a:p>
            <a:pPr marL="0" indent="0">
              <a:buNone/>
            </a:pPr>
            <a:r>
              <a:rPr lang="ru-RU" sz="2400" b="1" dirty="0"/>
              <a:t>Не менее 70 баллов на ЕГЭ по 1 из сдаваемых предметов</a:t>
            </a:r>
          </a:p>
          <a:p>
            <a:pPr marL="0" indent="0">
              <a:buNone/>
            </a:pPr>
            <a:r>
              <a:rPr lang="ru-RU" sz="2400" b="1" dirty="0">
                <a:solidFill>
                  <a:srgbClr val="FF0000"/>
                </a:solidFill>
              </a:rPr>
              <a:t>Медаль «За особые успехи в учении» </a:t>
            </a:r>
            <a:r>
              <a:rPr lang="en-US" sz="2400" b="1" dirty="0">
                <a:solidFill>
                  <a:srgbClr val="FF0000"/>
                </a:solidFill>
              </a:rPr>
              <a:t>II</a:t>
            </a:r>
            <a:r>
              <a:rPr lang="ru-RU" sz="2400" b="1" dirty="0">
                <a:solidFill>
                  <a:srgbClr val="FF0000"/>
                </a:solidFill>
              </a:rPr>
              <a:t> степени:</a:t>
            </a:r>
          </a:p>
          <a:p>
            <a:pPr marL="0" indent="0">
              <a:buNone/>
            </a:pPr>
            <a:r>
              <a:rPr lang="ru-RU" sz="2400" b="1" dirty="0"/>
              <a:t>Оценки «отлично» по всем предметам в аттестате,</a:t>
            </a:r>
          </a:p>
          <a:p>
            <a:pPr marL="0" indent="0">
              <a:buNone/>
            </a:pPr>
            <a:r>
              <a:rPr lang="ru-RU" sz="2400" b="1" dirty="0"/>
              <a:t>Успешно пройденная ГИА</a:t>
            </a:r>
          </a:p>
          <a:p>
            <a:pPr marL="0" indent="0">
              <a:buNone/>
            </a:pPr>
            <a:r>
              <a:rPr lang="ru-RU" sz="2400" b="1" dirty="0"/>
              <a:t>Не менее </a:t>
            </a:r>
            <a:r>
              <a:rPr lang="en-US" sz="2400" b="1" dirty="0"/>
              <a:t>6</a:t>
            </a:r>
            <a:r>
              <a:rPr lang="ru-RU" sz="2400" b="1" dirty="0"/>
              <a:t>0 баллов на ЕГЭ по русскому языку</a:t>
            </a:r>
          </a:p>
          <a:p>
            <a:pPr marL="0" indent="0">
              <a:buNone/>
            </a:pPr>
            <a:r>
              <a:rPr lang="ru-RU" sz="2400" b="1" dirty="0"/>
              <a:t>Не менее </a:t>
            </a:r>
            <a:r>
              <a:rPr lang="en-US" sz="2400" b="1" dirty="0"/>
              <a:t>6</a:t>
            </a:r>
            <a:r>
              <a:rPr lang="ru-RU" sz="2400" b="1" dirty="0"/>
              <a:t>0 баллов на ЕГЭ по 1 из сдаваемых предметов</a:t>
            </a:r>
          </a:p>
        </p:txBody>
      </p:sp>
    </p:spTree>
    <p:extLst>
      <p:ext uri="{BB962C8B-B14F-4D97-AF65-F5344CB8AC3E}">
        <p14:creationId xmlns:p14="http://schemas.microsoft.com/office/powerpoint/2010/main" val="265983100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5400" b="1" dirty="0"/>
              <a:t>Поступление в ВУЗы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84212" y="685800"/>
            <a:ext cx="9780588" cy="3615267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sz="4000" b="1" u="sng" dirty="0"/>
              <a:t>Индивидуальные достижения</a:t>
            </a:r>
          </a:p>
          <a:p>
            <a:r>
              <a:rPr lang="ru-RU" sz="4000" b="1" dirty="0"/>
              <a:t>Результаты итогового сочинения</a:t>
            </a:r>
          </a:p>
          <a:p>
            <a:r>
              <a:rPr lang="ru-RU" sz="4000" b="1" dirty="0"/>
              <a:t>Победы в олимпиадах, конкурсах</a:t>
            </a:r>
          </a:p>
          <a:p>
            <a:r>
              <a:rPr lang="ru-RU" sz="4000" b="1" dirty="0"/>
              <a:t>Аттестат с отличием</a:t>
            </a:r>
          </a:p>
          <a:p>
            <a:r>
              <a:rPr lang="ru-RU" sz="4000" b="1" dirty="0"/>
              <a:t>Волонтерское движение</a:t>
            </a:r>
          </a:p>
          <a:p>
            <a:r>
              <a:rPr lang="ru-RU" sz="4000" b="1" dirty="0"/>
              <a:t>Нормы ГТО</a:t>
            </a:r>
          </a:p>
        </p:txBody>
      </p:sp>
    </p:spTree>
    <p:extLst>
      <p:ext uri="{BB962C8B-B14F-4D97-AF65-F5344CB8AC3E}">
        <p14:creationId xmlns:p14="http://schemas.microsoft.com/office/powerpoint/2010/main" val="911466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1C2CD87-A0C4-44C9-AEF2-FACB4C9383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Результаты ЕГЭ-2025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71785DE-AE14-088B-B8A5-0F4ED30FFC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212" y="685800"/>
            <a:ext cx="10070474" cy="4221760"/>
          </a:xfrm>
        </p:spPr>
        <p:txBody>
          <a:bodyPr>
            <a:normAutofit fontScale="92500" lnSpcReduction="20000"/>
          </a:bodyPr>
          <a:lstStyle/>
          <a:p>
            <a:r>
              <a:rPr lang="ru-RU" sz="3200" b="1" dirty="0">
                <a:solidFill>
                  <a:schemeClr val="bg2">
                    <a:lumMod val="50000"/>
                  </a:schemeClr>
                </a:solidFill>
              </a:rPr>
              <a:t>100 баллов по русскому языку</a:t>
            </a:r>
          </a:p>
          <a:p>
            <a:r>
              <a:rPr lang="ru-RU" sz="3200" b="1" dirty="0">
                <a:solidFill>
                  <a:schemeClr val="bg2">
                    <a:lumMod val="50000"/>
                  </a:schemeClr>
                </a:solidFill>
              </a:rPr>
              <a:t>31 </a:t>
            </a:r>
            <a:r>
              <a:rPr lang="ru-RU" sz="3200" b="1" dirty="0" err="1">
                <a:solidFill>
                  <a:schemeClr val="bg2">
                    <a:lumMod val="50000"/>
                  </a:schemeClr>
                </a:solidFill>
              </a:rPr>
              <a:t>высокобалльный</a:t>
            </a:r>
            <a:r>
              <a:rPr lang="ru-RU" sz="3200" b="1" dirty="0">
                <a:solidFill>
                  <a:schemeClr val="bg2">
                    <a:lumMod val="50000"/>
                  </a:schemeClr>
                </a:solidFill>
              </a:rPr>
              <a:t> результат</a:t>
            </a:r>
          </a:p>
          <a:p>
            <a:r>
              <a:rPr lang="ru-RU" sz="3200" b="1" dirty="0">
                <a:solidFill>
                  <a:schemeClr val="bg2">
                    <a:lumMod val="50000"/>
                  </a:schemeClr>
                </a:solidFill>
              </a:rPr>
              <a:t>33% выпускников – 70 и более баллов по всем ЕГЭ</a:t>
            </a:r>
          </a:p>
          <a:p>
            <a:r>
              <a:rPr lang="ru-RU" sz="3200" b="1" dirty="0">
                <a:solidFill>
                  <a:schemeClr val="bg2">
                    <a:lumMod val="50000"/>
                  </a:schemeClr>
                </a:solidFill>
              </a:rPr>
              <a:t>80 и более баллов по всем предметам – 7 уч-ся (19%), </a:t>
            </a:r>
          </a:p>
          <a:p>
            <a:r>
              <a:rPr lang="ru-RU" sz="3200" b="1" dirty="0">
                <a:solidFill>
                  <a:schemeClr val="bg2">
                    <a:lumMod val="50000"/>
                  </a:schemeClr>
                </a:solidFill>
              </a:rPr>
              <a:t>из них 3 выпускницы – 90 и более баллов</a:t>
            </a:r>
          </a:p>
          <a:p>
            <a:r>
              <a:rPr lang="ru-RU" sz="3200" b="1" dirty="0">
                <a:solidFill>
                  <a:schemeClr val="bg2">
                    <a:lumMod val="50000"/>
                  </a:schemeClr>
                </a:solidFill>
              </a:rPr>
              <a:t>12 медалистов</a:t>
            </a:r>
            <a:endParaRPr lang="ru-RU" b="1" dirty="0">
              <a:solidFill>
                <a:schemeClr val="bg2">
                  <a:lumMod val="50000"/>
                </a:schemeClr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9985421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6600" b="1" dirty="0"/>
              <a:t>олимпиады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4211" y="685800"/>
            <a:ext cx="10038067" cy="3615267"/>
          </a:xfrm>
        </p:spPr>
        <p:txBody>
          <a:bodyPr>
            <a:normAutofit/>
          </a:bodyPr>
          <a:lstStyle/>
          <a:p>
            <a:r>
              <a:rPr lang="ru-RU" sz="3600" b="1" dirty="0"/>
              <a:t>Всероссийская олимпиада школьников</a:t>
            </a:r>
          </a:p>
          <a:p>
            <a:r>
              <a:rPr lang="ru-RU" sz="3600" b="1" dirty="0"/>
              <a:t>Международные олимпиады по общеобразовательным предметам</a:t>
            </a:r>
          </a:p>
          <a:p>
            <a:r>
              <a:rPr lang="ru-RU" sz="3600" b="1" dirty="0"/>
              <a:t>Олимпиады, проводимые ВУЗами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2114870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7200" b="1" dirty="0"/>
              <a:t>олимпиады</a:t>
            </a:r>
            <a:endParaRPr lang="ru-RU" sz="7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400" b="1" dirty="0">
                <a:solidFill>
                  <a:srgbClr val="FF0000"/>
                </a:solidFill>
              </a:rPr>
              <a:t>Льготы:</a:t>
            </a:r>
          </a:p>
          <a:p>
            <a:pPr marL="0" indent="0" algn="ctr">
              <a:buNone/>
            </a:pPr>
            <a:r>
              <a:rPr lang="ru-RU" sz="2400" b="1" dirty="0"/>
              <a:t>1) поступление в ВУЗ без экзаменов,</a:t>
            </a:r>
          </a:p>
          <a:p>
            <a:pPr marL="0" indent="0" algn="ctr">
              <a:buNone/>
            </a:pPr>
            <a:r>
              <a:rPr lang="ru-RU" sz="2400" b="1" dirty="0"/>
              <a:t>2) 100 баллов по профильному предмету.</a:t>
            </a:r>
          </a:p>
          <a:p>
            <a:pPr marL="0" indent="0" algn="ctr">
              <a:buNone/>
            </a:pPr>
            <a:r>
              <a:rPr lang="ru-RU" sz="2400" b="1" dirty="0"/>
              <a:t>Перечень олимпиад определяется </a:t>
            </a:r>
            <a:r>
              <a:rPr lang="ru-RU" sz="2400" b="1" dirty="0">
                <a:solidFill>
                  <a:srgbClr val="FF0000"/>
                </a:solidFill>
              </a:rPr>
              <a:t>до 1 ноября</a:t>
            </a:r>
            <a:r>
              <a:rPr lang="ru-RU" sz="2400" b="1" dirty="0"/>
              <a:t>.</a:t>
            </a:r>
          </a:p>
          <a:p>
            <a:pPr marL="0" indent="0" algn="ctr">
              <a:buNone/>
            </a:pPr>
            <a:r>
              <a:rPr lang="en-US" sz="4000" b="1" i="1" dirty="0">
                <a:solidFill>
                  <a:srgbClr val="FF0000"/>
                </a:solidFill>
              </a:rPr>
              <a:t>www.rsr-olymp.ru</a:t>
            </a:r>
            <a:endParaRPr lang="ru-RU" sz="4000" b="1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694075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5400" b="1" dirty="0"/>
              <a:t>Спасибо за внимание!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46019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10923588" cy="2015068"/>
          </a:xfrm>
        </p:spPr>
        <p:txBody>
          <a:bodyPr>
            <a:noAutofit/>
          </a:bodyPr>
          <a:lstStyle/>
          <a:p>
            <a:pPr algn="ctr"/>
            <a:r>
              <a:rPr lang="ru-RU" sz="2400" b="1" dirty="0"/>
              <a:t>Порядок проведения государственной итоговой аттестации по образовательным программам среднего общего образования (приказ </a:t>
            </a:r>
            <a:r>
              <a:rPr lang="ru-RU" sz="2400" b="1" dirty="0" err="1"/>
              <a:t>Минпросвещения</a:t>
            </a:r>
            <a:r>
              <a:rPr lang="ru-RU" sz="2400" b="1" dirty="0"/>
              <a:t> РФ, </a:t>
            </a:r>
            <a:br>
              <a:rPr lang="ru-RU" sz="2400" b="1" dirty="0"/>
            </a:br>
            <a:r>
              <a:rPr lang="ru-RU" sz="2400" b="1" dirty="0" err="1"/>
              <a:t>Рособрнадзора</a:t>
            </a:r>
            <a:r>
              <a:rPr lang="ru-RU" sz="2400" b="1" dirty="0"/>
              <a:t> от 04.04.2023 г. №233/552)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4212" y="685800"/>
            <a:ext cx="11126788" cy="361526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3600" b="1" dirty="0">
                <a:solidFill>
                  <a:srgbClr val="FF0000"/>
                </a:solidFill>
              </a:rPr>
              <a:t>К прохождению ГИА допускаются учащиеся: </a:t>
            </a:r>
          </a:p>
          <a:p>
            <a:r>
              <a:rPr lang="ru-RU" sz="3600" b="1" dirty="0">
                <a:solidFill>
                  <a:srgbClr val="FF0000"/>
                </a:solidFill>
              </a:rPr>
              <a:t>не имеющие академической задолженности по всем предметам, </a:t>
            </a:r>
          </a:p>
          <a:p>
            <a:r>
              <a:rPr lang="ru-RU" sz="3600" b="1" dirty="0">
                <a:solidFill>
                  <a:srgbClr val="FF0000"/>
                </a:solidFill>
              </a:rPr>
              <a:t>имеющие допуск по результатам итогового сочинения </a:t>
            </a:r>
          </a:p>
        </p:txBody>
      </p:sp>
    </p:spTree>
    <p:extLst>
      <p:ext uri="{BB962C8B-B14F-4D97-AF65-F5344CB8AC3E}">
        <p14:creationId xmlns:p14="http://schemas.microsoft.com/office/powerpoint/2010/main" val="15057971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4102100"/>
            <a:ext cx="8837612" cy="1892299"/>
          </a:xfrm>
        </p:spPr>
        <p:txBody>
          <a:bodyPr/>
          <a:lstStyle/>
          <a:p>
            <a:pPr algn="ctr"/>
            <a:r>
              <a:rPr lang="ru-RU" b="1" dirty="0"/>
              <a:t>ИТОГОВОЕ СОЧИНЕНИЕ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74712" y="762000"/>
            <a:ext cx="8534400" cy="3615267"/>
          </a:xfrm>
        </p:spPr>
        <p:txBody>
          <a:bodyPr>
            <a:normAutofit/>
          </a:bodyPr>
          <a:lstStyle/>
          <a:p>
            <a:r>
              <a:rPr lang="ru-RU" sz="4400" b="1" dirty="0">
                <a:solidFill>
                  <a:srgbClr val="FF0000"/>
                </a:solidFill>
              </a:rPr>
              <a:t>3 декабря 2025</a:t>
            </a:r>
          </a:p>
          <a:p>
            <a:r>
              <a:rPr lang="ru-RU" sz="4400" b="1" dirty="0">
                <a:solidFill>
                  <a:srgbClr val="FF0000"/>
                </a:solidFill>
              </a:rPr>
              <a:t>4 февраля 2026</a:t>
            </a:r>
          </a:p>
          <a:p>
            <a:r>
              <a:rPr lang="ru-RU" sz="4400" b="1" dirty="0">
                <a:solidFill>
                  <a:srgbClr val="FF0000"/>
                </a:solidFill>
              </a:rPr>
              <a:t>8 апреля 2026</a:t>
            </a:r>
          </a:p>
        </p:txBody>
      </p:sp>
    </p:spTree>
    <p:extLst>
      <p:ext uri="{BB962C8B-B14F-4D97-AF65-F5344CB8AC3E}">
        <p14:creationId xmlns:p14="http://schemas.microsoft.com/office/powerpoint/2010/main" val="20341952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/>
              <a:t>Итоговое сочинение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44500" y="228600"/>
            <a:ext cx="10490200" cy="452120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sz="3600" b="1" dirty="0"/>
              <a:t>Начало – 10.00</a:t>
            </a:r>
          </a:p>
          <a:p>
            <a:pPr>
              <a:buNone/>
            </a:pPr>
            <a:r>
              <a:rPr lang="ru-RU" sz="3600" b="1" dirty="0"/>
              <a:t>Место проведения – школа №23</a:t>
            </a:r>
          </a:p>
          <a:p>
            <a:pPr>
              <a:buNone/>
            </a:pPr>
            <a:r>
              <a:rPr lang="ru-RU" sz="3600" b="1" dirty="0"/>
              <a:t>Продолжительность – 3 часа 55 минут</a:t>
            </a:r>
          </a:p>
          <a:p>
            <a:pPr>
              <a:buNone/>
            </a:pPr>
            <a:r>
              <a:rPr lang="ru-RU" sz="3600" b="1" dirty="0"/>
              <a:t>Объем – не менее 250 слов</a:t>
            </a:r>
          </a:p>
          <a:p>
            <a:pPr>
              <a:buNone/>
            </a:pPr>
            <a:r>
              <a:rPr lang="ru-RU" sz="3600" b="1" dirty="0"/>
              <a:t>Рекомендуемый объем – от 350 слов</a:t>
            </a:r>
          </a:p>
          <a:p>
            <a:pPr>
              <a:buNone/>
            </a:pPr>
            <a:r>
              <a:rPr lang="ru-RU" sz="3600" b="1" dirty="0"/>
              <a:t>Проверка – муниципальная комиссия</a:t>
            </a:r>
          </a:p>
          <a:p>
            <a:pPr>
              <a:buNone/>
            </a:pPr>
            <a:r>
              <a:rPr lang="ru-RU" sz="3600" b="1" dirty="0"/>
              <a:t>Результат – зачет \ незачет</a:t>
            </a:r>
          </a:p>
        </p:txBody>
      </p:sp>
    </p:spTree>
    <p:extLst>
      <p:ext uri="{BB962C8B-B14F-4D97-AF65-F5344CB8AC3E}">
        <p14:creationId xmlns:p14="http://schemas.microsoft.com/office/powerpoint/2010/main" val="30417182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5400" b="1" dirty="0"/>
              <a:t>Итоговое сочинение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4212" y="685800"/>
            <a:ext cx="10555288" cy="361526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4000" b="1" dirty="0">
                <a:solidFill>
                  <a:srgbClr val="FF0000"/>
                </a:solidFill>
              </a:rPr>
              <a:t>3 раздела</a:t>
            </a:r>
          </a:p>
          <a:p>
            <a:pPr marL="0" indent="0">
              <a:buNone/>
            </a:pPr>
            <a:r>
              <a:rPr lang="ru-RU" sz="4000" dirty="0">
                <a:solidFill>
                  <a:srgbClr val="FF0000"/>
                </a:solidFill>
              </a:rPr>
              <a:t>Темы из закрытого банка (разные темы для разных часовых поясов)</a:t>
            </a:r>
          </a:p>
          <a:p>
            <a:pPr marL="0" indent="0">
              <a:buNone/>
            </a:pPr>
            <a:r>
              <a:rPr lang="ru-RU" sz="4000" dirty="0">
                <a:solidFill>
                  <a:srgbClr val="FF0000"/>
                </a:solidFill>
              </a:rPr>
              <a:t>В каждый комплект включены по 2 темы из каждого раздела</a:t>
            </a:r>
          </a:p>
        </p:txBody>
      </p:sp>
    </p:spTree>
    <p:extLst>
      <p:ext uri="{BB962C8B-B14F-4D97-AF65-F5344CB8AC3E}">
        <p14:creationId xmlns:p14="http://schemas.microsoft.com/office/powerpoint/2010/main" val="24308917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100" y="5295900"/>
            <a:ext cx="9118600" cy="1155700"/>
          </a:xfrm>
        </p:spPr>
        <p:txBody>
          <a:bodyPr>
            <a:normAutofit/>
          </a:bodyPr>
          <a:lstStyle/>
          <a:p>
            <a:pPr algn="ctr"/>
            <a:r>
              <a:rPr lang="ru-RU" sz="4800" b="1" dirty="0"/>
              <a:t>Разделы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4800" y="381000"/>
            <a:ext cx="10909300" cy="480060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u="sng" dirty="0">
                <a:solidFill>
                  <a:srgbClr val="FF0000"/>
                </a:solidFill>
              </a:rPr>
              <a:t>1. </a:t>
            </a:r>
            <a:r>
              <a:rPr lang="ru-RU" sz="2600" b="1" u="sng" dirty="0">
                <a:solidFill>
                  <a:srgbClr val="FF0000"/>
                </a:solidFill>
              </a:rPr>
              <a:t>Духовно-нравственные ориентиры в жизни человека</a:t>
            </a:r>
          </a:p>
          <a:p>
            <a:r>
              <a:rPr lang="ru-RU" sz="2600" i="1" dirty="0">
                <a:solidFill>
                  <a:srgbClr val="FF0000"/>
                </a:solidFill>
              </a:rPr>
              <a:t>Как, по-Вашему связаны понятия чести и совести? </a:t>
            </a:r>
          </a:p>
          <a:p>
            <a:r>
              <a:rPr lang="ru-RU" sz="2600" i="1" dirty="0">
                <a:solidFill>
                  <a:srgbClr val="FF0000"/>
                </a:solidFill>
              </a:rPr>
              <a:t>Что Вы вкладываете в понятие «счастье»?</a:t>
            </a:r>
          </a:p>
          <a:p>
            <a:pPr marL="0" indent="0">
              <a:buNone/>
            </a:pPr>
            <a:r>
              <a:rPr lang="ru-RU" sz="2600" u="sng" dirty="0">
                <a:solidFill>
                  <a:srgbClr val="FF0000"/>
                </a:solidFill>
              </a:rPr>
              <a:t>2. </a:t>
            </a:r>
            <a:r>
              <a:rPr lang="ru-RU" sz="2600" b="1" u="sng" dirty="0">
                <a:solidFill>
                  <a:srgbClr val="FF0000"/>
                </a:solidFill>
              </a:rPr>
              <a:t>Семья, общество, Отечество в жизни человека</a:t>
            </a:r>
          </a:p>
          <a:p>
            <a:r>
              <a:rPr lang="ru-RU" sz="2600" i="1" dirty="0">
                <a:solidFill>
                  <a:srgbClr val="FF0000"/>
                </a:solidFill>
              </a:rPr>
              <a:t>Семейные ценности и их место в жизни человека.</a:t>
            </a:r>
          </a:p>
          <a:p>
            <a:r>
              <a:rPr lang="ru-RU" sz="2600" i="1" dirty="0">
                <a:solidFill>
                  <a:srgbClr val="FF0000"/>
                </a:solidFill>
              </a:rPr>
              <a:t>В чем может проявляться любовь к Отечеству?</a:t>
            </a:r>
          </a:p>
          <a:p>
            <a:pPr marL="0" indent="0">
              <a:buNone/>
            </a:pPr>
            <a:r>
              <a:rPr lang="ru-RU" sz="2600" u="sng" dirty="0">
                <a:solidFill>
                  <a:srgbClr val="FF0000"/>
                </a:solidFill>
              </a:rPr>
              <a:t>3. </a:t>
            </a:r>
            <a:r>
              <a:rPr lang="ru-RU" sz="2600" b="1" u="sng" dirty="0">
                <a:solidFill>
                  <a:srgbClr val="FF0000"/>
                </a:solidFill>
              </a:rPr>
              <a:t>Природа и культура в жизни человека</a:t>
            </a:r>
          </a:p>
          <a:p>
            <a:r>
              <a:rPr lang="ru-RU" sz="2600" i="1" dirty="0">
                <a:solidFill>
                  <a:srgbClr val="FF0000"/>
                </a:solidFill>
              </a:rPr>
              <a:t>Способно ли явление культуры изменить взгляды человека на жизнь?</a:t>
            </a:r>
          </a:p>
          <a:p>
            <a:r>
              <a:rPr lang="ru-RU" sz="2600" i="1" dirty="0">
                <a:solidFill>
                  <a:srgbClr val="FF0000"/>
                </a:solidFill>
              </a:rPr>
              <a:t>Чему человек может научиться у природы?</a:t>
            </a:r>
          </a:p>
        </p:txBody>
      </p:sp>
    </p:spTree>
    <p:extLst>
      <p:ext uri="{BB962C8B-B14F-4D97-AF65-F5344CB8AC3E}">
        <p14:creationId xmlns:p14="http://schemas.microsoft.com/office/powerpoint/2010/main" val="12753938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Итоговое сочинение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84212" y="685800"/>
            <a:ext cx="10453688" cy="3615267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sz="3200" b="1" u="sng" dirty="0"/>
              <a:t>Критерии оценивания:</a:t>
            </a:r>
          </a:p>
          <a:p>
            <a:pPr>
              <a:buNone/>
            </a:pPr>
            <a:r>
              <a:rPr lang="ru-RU" sz="3200" b="1" dirty="0"/>
              <a:t>К1   Соответствие теме</a:t>
            </a:r>
          </a:p>
          <a:p>
            <a:pPr>
              <a:buNone/>
            </a:pPr>
            <a:r>
              <a:rPr lang="ru-RU" sz="3200" b="1" dirty="0"/>
              <a:t>К2   Аргументация. Привлечение литературного материала</a:t>
            </a:r>
          </a:p>
          <a:p>
            <a:pPr>
              <a:buNone/>
            </a:pPr>
            <a:r>
              <a:rPr lang="ru-RU" sz="3200" b="1" dirty="0"/>
              <a:t>К3   Композиция и логика рассуждения</a:t>
            </a:r>
          </a:p>
          <a:p>
            <a:pPr>
              <a:buNone/>
            </a:pPr>
            <a:r>
              <a:rPr lang="ru-RU" sz="3200" b="1" dirty="0"/>
              <a:t>К4   Качество письменной речи</a:t>
            </a:r>
          </a:p>
          <a:p>
            <a:pPr>
              <a:buNone/>
            </a:pPr>
            <a:r>
              <a:rPr lang="ru-RU" sz="3200" b="1" dirty="0"/>
              <a:t>К5   Грамотность</a:t>
            </a:r>
          </a:p>
        </p:txBody>
      </p:sp>
    </p:spTree>
    <p:extLst>
      <p:ext uri="{BB962C8B-B14F-4D97-AF65-F5344CB8AC3E}">
        <p14:creationId xmlns:p14="http://schemas.microsoft.com/office/powerpoint/2010/main" val="28480887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Итоговое сочинение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84212" y="685800"/>
            <a:ext cx="9374188" cy="361526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3600" b="1" u="sng" dirty="0"/>
              <a:t>Для получения зачета</a:t>
            </a:r>
          </a:p>
          <a:p>
            <a:pPr>
              <a:buNone/>
            </a:pPr>
            <a:r>
              <a:rPr lang="ru-RU" sz="3600" dirty="0"/>
              <a:t>  нужно получить «зачет» по критериям №1,2 и «зачет» по одному из других критериев (№3-5)</a:t>
            </a:r>
          </a:p>
        </p:txBody>
      </p:sp>
    </p:spTree>
    <p:extLst>
      <p:ext uri="{BB962C8B-B14F-4D97-AF65-F5344CB8AC3E}">
        <p14:creationId xmlns:p14="http://schemas.microsoft.com/office/powerpoint/2010/main" val="459721787"/>
      </p:ext>
    </p:extLst>
  </p:cSld>
  <p:clrMapOvr>
    <a:masterClrMapping/>
  </p:clrMapOvr>
</p:sld>
</file>

<file path=ppt/theme/theme1.xml><?xml version="1.0" encoding="utf-8"?>
<a:theme xmlns:a="http://schemas.openxmlformats.org/drawingml/2006/main" name="Сектор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1331</TotalTime>
  <Words>829</Words>
  <Application>Microsoft Office PowerPoint</Application>
  <PresentationFormat>Широкоэкранный</PresentationFormat>
  <Paragraphs>129</Paragraphs>
  <Slides>22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5" baseType="lpstr">
      <vt:lpstr>Century Gothic</vt:lpstr>
      <vt:lpstr>Wingdings 3</vt:lpstr>
      <vt:lpstr>Сектор</vt:lpstr>
      <vt:lpstr>Государственная итоговая аттестация</vt:lpstr>
      <vt:lpstr>Результаты ЕГЭ-2025</vt:lpstr>
      <vt:lpstr>Порядок проведения государственной итоговой аттестации по образовательным программам среднего общего образования (приказ Минпросвещения РФ,  Рособрнадзора от 04.04.2023 г. №233/552)</vt:lpstr>
      <vt:lpstr>ИТОГОВОЕ СОЧИНЕНИЕ</vt:lpstr>
      <vt:lpstr>Итоговое сочинение</vt:lpstr>
      <vt:lpstr>Итоговое сочинение</vt:lpstr>
      <vt:lpstr>Разделы </vt:lpstr>
      <vt:lpstr>Итоговое сочинение</vt:lpstr>
      <vt:lpstr>Итоговое сочинение</vt:lpstr>
      <vt:lpstr>ИТОГОВОЕ СОЧИНЕНИЕ</vt:lpstr>
      <vt:lpstr>ЕГЭ</vt:lpstr>
      <vt:lpstr>ЕГЭ</vt:lpstr>
      <vt:lpstr>ЕГЭ по математике</vt:lpstr>
      <vt:lpstr>Изменения в Порядок ЕГЭ (Приказ Минпросвещения и Рособрнадзора от 12.04.2024 №243\802)</vt:lpstr>
      <vt:lpstr>Тренировочные экзамены</vt:lpstr>
      <vt:lpstr>Выставление годовых оценок</vt:lpstr>
      <vt:lpstr>Аттестат о среднем общем образовании</vt:lpstr>
      <vt:lpstr>Аттестат с отличием</vt:lpstr>
      <vt:lpstr>Поступление в ВУЗы</vt:lpstr>
      <vt:lpstr>олимпиады</vt:lpstr>
      <vt:lpstr>олимпиады</vt:lpstr>
      <vt:lpstr>Спасибо за внимание!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Государственная  итоговая аттестация</dc:title>
  <dc:creator>Админ</dc:creator>
  <cp:lastModifiedBy>Gleb Aristov</cp:lastModifiedBy>
  <cp:revision>88</cp:revision>
  <dcterms:created xsi:type="dcterms:W3CDTF">2016-09-05T11:49:44Z</dcterms:created>
  <dcterms:modified xsi:type="dcterms:W3CDTF">2025-09-05T14:42:50Z</dcterms:modified>
</cp:coreProperties>
</file>